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5143500" cx="9144000"/>
  <p:notesSz cx="6858000" cy="9144000"/>
  <p:embeddedFontLst>
    <p:embeddedFont>
      <p:font typeface="Raleway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55BB60-CAFF-4223-B0A6-0C768340B227}">
  <a:tblStyle styleId="{BB55BB60-CAFF-4223-B0A6-0C768340B22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aleway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Raleway-italic.fntdata"/><Relationship Id="rId41" Type="http://schemas.openxmlformats.org/officeDocument/2006/relationships/slide" Target="slides/slide35.xml"/><Relationship Id="rId85" Type="http://schemas.openxmlformats.org/officeDocument/2006/relationships/font" Target="fonts/Raleway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Raleway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075014be57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075014be57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894933c7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894933c7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894933c7b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894933c7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894933c7b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894933c7b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894933c7b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894933c7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894933c7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894933c7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894933c7b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894933c7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Computation (EC) deals with computational methods that incorporate ideas and principles from natural evolution.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More specifically, it includes a class of so-called evolutionary algorithms (EAs), which are heuristic search algorithms that can be used to search for good solutions to difficult problems.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algorithms try to “evolve” better and better solutions, as opposed to constructing one from scratch, and are particularly suitable for problems for which no known efficient (polynomial-time) algorithm exists, and for which exhaustive search is impractical.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evolutionary algorithms are fairly simple and general, and can be applied to a wide range of search and optimization problems. However, to get an appreciation for how and why they work, it is useful to understand the basics of genetics and natural evolution.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894933c7b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894933c7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894933c7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0894933c7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48a1cca4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48a1cca4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48a1cca4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48a1cca4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ab8cc3e1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ab8cc3e1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48a1cca4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48a1cca4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48a1cca4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48a1cca4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48a1cca4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48a1cca4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48a1cca4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48a1cca4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48a1cca4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48a1cca4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48a1cca4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48a1cca4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8b42d1d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8b42d1d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48a1cca4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48a1cca4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48a1cca4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48a1cca4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48a1cca4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48a1cca4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75014be57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75014be57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48a1cca4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48a1cca4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894933c7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894933c7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e322ef53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e322ef53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48a1cca4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48a1cca4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48a1cca4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48a1cca4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48a1cca4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48a1cca4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48a1cca4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48a1cca4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48a1cca4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48a1cca4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48a1cca4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48a1cca4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48a1cca4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48a1cca4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75014be57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75014be57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48a1cca4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48a1cca4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48a1cca4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48a1cca4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48a1cca4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48a1cca4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48a1cca4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48a1cca4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48a1cca4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48a1cca4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48a1cca4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48a1cca4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0e322ef5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0e322ef5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e322ef5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e322ef5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e322ef5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e322ef5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e322ef53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e322ef5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75014be57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75014be57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e322ef5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e322ef5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e322ef53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e322ef5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e322ef53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0e322ef5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894933c7b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0894933c7b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e322ef53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e322ef53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0e71190f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0e71190f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0e71190f5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0e71190f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0e71190f5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0e71190f5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48a1cca4a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d48a1cca4a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48a1cca4a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48a1cca4a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894933c7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894933c7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e71190f5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0e71190f5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48a1cca4a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d48a1cca4a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48a1cca4a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48a1cca4a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48a1cca4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d48a1cca4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48a1cca4a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48a1cca4a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48a1cca4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48a1cca4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d48a1cca4a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d48a1cca4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48a1cca4a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d48a1cca4a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48a1cca4a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d48a1cca4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48a1cca4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d48a1cca4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894933c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894933c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48a1cca4a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48a1cca4a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0e322ef53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0e322ef53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0e322ef53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0e322ef53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0e322ef53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0e322ef53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0e322ef53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0e322ef53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e322ef53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e322ef53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75014be57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75014be57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e322ef53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e322ef53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75014be57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75014be57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894933c7b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894933c7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93C47D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3C47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93C47D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ariel-zilber/ec_meetup/blob/main/8_queen.ipynb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ariel-zilber/ec_meetup/blob/main/tsp.ipynb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ariel-zilber/ec_meetup/blob/main/knapsack.ipynb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google/AFL/tree/master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sherdencooper/gptfuzz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iliaishacked/sponge_examples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Poor man’s </a:t>
            </a:r>
            <a:r>
              <a:rPr lang="en" sz="3580"/>
              <a:t>reinforcement</a:t>
            </a:r>
            <a:r>
              <a:rPr lang="en" sz="3580"/>
              <a:t> learning:</a:t>
            </a:r>
            <a:endParaRPr sz="35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Evolutionary algorithms</a:t>
            </a:r>
            <a:endParaRPr sz="358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350" y="2754875"/>
            <a:ext cx="5715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350" y="3493873"/>
            <a:ext cx="1386276" cy="10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642" y="3114900"/>
            <a:ext cx="1487981" cy="14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</a:t>
            </a:r>
            <a:endParaRPr b="1"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4879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of problem where: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inputs are known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 model is known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task is to find the outs corresponding to the given input</a:t>
            </a:r>
            <a:br>
              <a:rPr lang="en"/>
            </a:b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625" y="1152475"/>
            <a:ext cx="3873151" cy="12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Versus Constraint Satisfaction </a:t>
            </a:r>
            <a:endParaRPr b="1"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4879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</a:t>
            </a:r>
            <a:r>
              <a:rPr lang="en"/>
              <a:t>distinguish</a:t>
            </a:r>
            <a:r>
              <a:rPr lang="en"/>
              <a:t> problems based on </a:t>
            </a:r>
            <a:r>
              <a:rPr lang="en"/>
              <a:t>presence</a:t>
            </a:r>
            <a:r>
              <a:rPr lang="en"/>
              <a:t> or absence of objective function and </a:t>
            </a:r>
            <a:r>
              <a:rPr lang="en"/>
              <a:t>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Objective function:</a:t>
            </a:r>
            <a:r>
              <a:rPr lang="en"/>
              <a:t>  value assignment for a value that reflects its quality on a 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Constrains:</a:t>
            </a:r>
            <a:r>
              <a:rPr lang="en"/>
              <a:t> whenever given input holds a requirement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we need to find best solution?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just find a solution</a:t>
            </a:r>
            <a:br>
              <a:rPr lang="en"/>
            </a:b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3530" l="0" r="0" t="0"/>
          <a:stretch/>
        </p:blipFill>
        <p:spPr>
          <a:xfrm>
            <a:off x="5617700" y="1207225"/>
            <a:ext cx="3121275" cy="19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Versus Constraint Satisfaction </a:t>
            </a:r>
            <a:endParaRPr b="1"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89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 quit(what type of problems are the  following?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t</a:t>
            </a:r>
            <a:r>
              <a:rPr lang="en"/>
              <a:t>he length of a tour visiting each city in a given set exactly once (to be minimised)?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F</a:t>
            </a:r>
            <a:r>
              <a:rPr lang="en"/>
              <a:t>ind a configuration of eight queens on a chess board such that no two queens check each other?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F</a:t>
            </a:r>
            <a:r>
              <a:rPr lang="en"/>
              <a:t>ind a tour with minimal length for a travelling salesman such that city X is visited after city Y 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 Versus Constraint Satisfaction </a:t>
            </a:r>
            <a:endParaRPr b="1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89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 quit(what type of problems are the  following?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the length of a tour visiting each city in a given set exactly once (to be minimised)? </a:t>
            </a:r>
            <a:r>
              <a:rPr lang="en">
                <a:solidFill>
                  <a:srgbClr val="FF0000"/>
                </a:solidFill>
              </a:rPr>
              <a:t>free optimisation problem(no constrain,has objective)</a:t>
            </a:r>
            <a:endParaRPr>
              <a:solidFill>
                <a:srgbClr val="FF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Find a configuration of eight queens on a chess board such that no two queens check each other? </a:t>
            </a:r>
            <a:r>
              <a:rPr lang="en">
                <a:solidFill>
                  <a:srgbClr val="FF0000"/>
                </a:solidFill>
              </a:rPr>
              <a:t>constraint satisfaction problem(has constraint but no objective problem)</a:t>
            </a:r>
            <a:endParaRPr>
              <a:solidFill>
                <a:srgbClr val="FF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n"/>
              <a:t>Find a tour with minimal length for a travelling salesman such that city X is visited after city Y ? </a:t>
            </a:r>
            <a:r>
              <a:rPr lang="en">
                <a:solidFill>
                  <a:srgbClr val="FF0000"/>
                </a:solidFill>
              </a:rPr>
              <a:t>constrained optimisation problem(both constraint and an objective function)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of problems</a:t>
            </a:r>
            <a:endParaRPr b="1"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48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</a:t>
            </a:r>
            <a:r>
              <a:rPr lang="en"/>
              <a:t> can also be </a:t>
            </a:r>
            <a:r>
              <a:rPr lang="en"/>
              <a:t>classified</a:t>
            </a:r>
            <a:r>
              <a:rPr lang="en"/>
              <a:t> by two other </a:t>
            </a:r>
            <a:r>
              <a:rPr lang="en"/>
              <a:t>criterias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i solve them problem with simple if else?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i solve it in linear runtime?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i use log time?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Waaay outside the scope of the lecture </a:t>
            </a:r>
            <a:r>
              <a:rPr lang="en" sz="1500"/>
              <a:t>(</a:t>
            </a:r>
            <a:r>
              <a:rPr lang="en" sz="1500"/>
              <a:t>recommending</a:t>
            </a:r>
            <a:r>
              <a:rPr lang="en" sz="1500"/>
              <a:t> a course in computability and complexity to better understand the method ,or talk with  peter for couple of hours)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38" y="931250"/>
            <a:ext cx="3648301" cy="213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078" y="3167300"/>
            <a:ext cx="2188175" cy="19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Computing </a:t>
            </a:r>
            <a:endParaRPr b="1"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focus of the lecture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 is part of computer science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 is not part of life sciences/biology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Biology delivered inspiration and terminology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850" y="2727300"/>
            <a:ext cx="5725326" cy="2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Computing metaphor </a:t>
            </a:r>
            <a:endParaRPr b="1"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375" y="1244725"/>
            <a:ext cx="5812905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1. Coding and Initialization: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Encoding variables and generating chromosomes.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2. Fitness Assignment: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Assess the fitness of the population according to                                                                                                                                                a fitness function.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3. Selection: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Selects the chromosomes more fitted to breed.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4. Crossover: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Combines information from two parents.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5. Mutation: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Introduces individual characteristics in the                                                                                                                            chromosomes.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6. Survival Selection: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Assess the fitness of the offspring and selects N elements to                                                                                                          be included in the solutions Population.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7. Output: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GA needs a stopping criteria                                                                                                                                 (computational time, number of evaluations, etc.).</a:t>
            </a:r>
            <a:endParaRPr sz="1400"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Computing -main flow </a:t>
            </a:r>
            <a:endParaRPr b="1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776" y="1258750"/>
            <a:ext cx="2932675" cy="37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 define the problem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 the 8 queen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define what are candidate solutions: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known as individuals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Individuals have  Chromosomes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chromosome is comprised of </a:t>
            </a:r>
            <a:r>
              <a:rPr b="1" lang="en" sz="1800"/>
              <a:t>Genotypes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define valid values for a gene(allele)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expression of the genes is called </a:t>
            </a:r>
            <a:r>
              <a:rPr b="1" lang="en"/>
              <a:t>p</a:t>
            </a:r>
            <a:r>
              <a:rPr b="1" lang="en"/>
              <a:t>henotypes</a:t>
            </a:r>
            <a:endParaRPr/>
          </a:p>
        </p:txBody>
      </p:sp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Coding and Initialization</a:t>
            </a:r>
            <a:endParaRPr b="1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000" y="470475"/>
            <a:ext cx="2535074" cy="15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26" y="2116475"/>
            <a:ext cx="3467099" cy="30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 define the </a:t>
            </a:r>
            <a:r>
              <a:rPr lang="en" sz="1400"/>
              <a:t>fitness</a:t>
            </a:r>
            <a:r>
              <a:rPr lang="en" sz="1400"/>
              <a:t> function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Fitness function evaluates the quality of a solution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represents the idea “survival of the fittest”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Assumed to be deterministic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Assumed to be Injective function f(x1) = f(x2) -&gt; x1 =x2  </a:t>
            </a:r>
            <a:endParaRPr sz="1400"/>
          </a:p>
        </p:txBody>
      </p:sp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Fitness Assignment</a:t>
            </a:r>
            <a:endParaRPr b="1"/>
          </a:p>
        </p:txBody>
      </p:sp>
      <p:sp>
        <p:nvSpPr>
          <p:cNvPr id="190" name="Google Shape;190;p31"/>
          <p:cNvSpPr txBox="1"/>
          <p:nvPr/>
        </p:nvSpPr>
        <p:spPr>
          <a:xfrm>
            <a:off x="5625025" y="766975"/>
            <a:ext cx="36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f(              )=0</a:t>
            </a:r>
            <a:endParaRPr sz="440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625" y="537225"/>
            <a:ext cx="1561925" cy="174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625" y="2535950"/>
            <a:ext cx="1509925" cy="16900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5574200" y="2743300"/>
            <a:ext cx="36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f(              )=2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Objectives</a:t>
            </a:r>
            <a:endParaRPr b="1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1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what are evolutionary algorithm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how to apply them with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Introduce interesting use cases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Mechanism of choosing individuals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</a:t>
            </a:r>
            <a:r>
              <a:rPr lang="en" sz="1400"/>
              <a:t>choose</a:t>
            </a:r>
            <a:r>
              <a:rPr lang="en" sz="1400"/>
              <a:t> a certain number of </a:t>
            </a:r>
            <a:r>
              <a:rPr lang="en" sz="1400"/>
              <a:t>individuals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Individuals with higher fitness are chosen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Non </a:t>
            </a:r>
            <a:r>
              <a:rPr lang="en" sz="1400"/>
              <a:t>deterministic</a:t>
            </a:r>
            <a:r>
              <a:rPr lang="en" sz="1400"/>
              <a:t> process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are many different potentials </a:t>
            </a:r>
            <a:r>
              <a:rPr lang="en" sz="1400"/>
              <a:t>algorithms that can be used: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Roulette Wheel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Tournament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Rank-Based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Truncation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Stochastic Universal Sampling (SUS)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Fitness-Proportionate Selection</a:t>
            </a:r>
            <a:endParaRPr/>
          </a:p>
        </p:txBody>
      </p:sp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Selection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or more individuals are selected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combine genes from individuals to create a new type of individual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</a:t>
            </a:r>
            <a:r>
              <a:rPr lang="en" sz="1400"/>
              <a:t>can use both deterministic algorithms to do so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point cross 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point cross 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point crossover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Uniform crossover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….</a:t>
            </a:r>
            <a:endParaRPr/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/>
              <a:t>Crossover</a:t>
            </a:r>
            <a:endParaRPr b="1"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000" y="1496800"/>
            <a:ext cx="2853725" cy="9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000" y="2571740"/>
            <a:ext cx="2853727" cy="781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stochastic (random) operator that applies to existing individual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Generates new versions of said individual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are many </a:t>
            </a:r>
            <a:r>
              <a:rPr lang="en" sz="1400"/>
              <a:t>possible</a:t>
            </a:r>
            <a:r>
              <a:rPr lang="en" sz="1400"/>
              <a:t> mutation methods: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Bit Flip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Swap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Inversion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Scramble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Gaussian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Uniform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Creep Mutation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mutation</a:t>
            </a:r>
            <a:endParaRPr b="1"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075" y="911925"/>
            <a:ext cx="2477761" cy="377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applying mutation and crossover we  have new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select a subset of the total amount of individuals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discard the rest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many methods and strategies that we can use to choose the remaining </a:t>
            </a:r>
            <a:r>
              <a:rPr lang="en" sz="1400"/>
              <a:t>individuals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Elitism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Generational Replacement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Steady-State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Tournament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Rank-Based Selection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Survival Selection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After running the algorithm multiple iterations we want to decide to stop the execution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do it based on </a:t>
            </a:r>
            <a:r>
              <a:rPr lang="en" sz="1400"/>
              <a:t>multiple</a:t>
            </a:r>
            <a:r>
              <a:rPr lang="en" sz="1400"/>
              <a:t> criterias: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Maximum Number of Generations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Computation Time Limit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Convergence in Fitness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Fitness Threshold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Output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311700" y="1152475"/>
            <a:ext cx="5188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Procedure GA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scheme</a:t>
            </a:r>
            <a:endParaRPr b="1"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20" y="1152475"/>
            <a:ext cx="8599155" cy="40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EA behaviour</a:t>
            </a:r>
            <a:endParaRPr b="1"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413075" y="2571750"/>
            <a:ext cx="40059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Stage 2: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Population arranged around/on hills</a:t>
            </a:r>
            <a:endParaRPr sz="1400"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166" y="767421"/>
            <a:ext cx="3268180" cy="12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125" y="2396575"/>
            <a:ext cx="3130499" cy="1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75" y="3683900"/>
            <a:ext cx="3418600" cy="1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268225" y="1277850"/>
            <a:ext cx="41103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Stage 1: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Quasi-random population distribution</a:t>
            </a:r>
            <a:endParaRPr sz="1400"/>
          </a:p>
        </p:txBody>
      </p:sp>
      <p:sp>
        <p:nvSpPr>
          <p:cNvPr id="244" name="Google Shape;244;p38"/>
          <p:cNvSpPr txBox="1"/>
          <p:nvPr/>
        </p:nvSpPr>
        <p:spPr>
          <a:xfrm>
            <a:off x="581925" y="3967275"/>
            <a:ext cx="436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Stage 3: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Population concentrated on high hill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run: progression of fitness</a:t>
            </a:r>
            <a:endParaRPr b="1"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426475"/>
            <a:ext cx="41103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Getting improvement towards the end is much harder than at the start.</a:t>
            </a:r>
            <a:endParaRPr sz="1400"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850" y="2204375"/>
            <a:ext cx="4776000" cy="2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long runs </a:t>
            </a:r>
            <a:r>
              <a:rPr lang="en"/>
              <a:t>beneficial</a:t>
            </a:r>
            <a:r>
              <a:rPr lang="en"/>
              <a:t>?</a:t>
            </a:r>
            <a:endParaRPr b="1"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311700" y="1426475"/>
            <a:ext cx="54786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</a:t>
            </a:r>
            <a:r>
              <a:rPr lang="en" sz="1400"/>
              <a:t>depends</a:t>
            </a:r>
            <a:r>
              <a:rPr lang="en" sz="1400"/>
              <a:t> how much you want the last bit of progress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may be </a:t>
            </a:r>
            <a:r>
              <a:rPr lang="en" sz="1400"/>
              <a:t>better</a:t>
            </a:r>
            <a:r>
              <a:rPr lang="en" sz="1400"/>
              <a:t> to do more shorter runs</a:t>
            </a:r>
            <a:endParaRPr sz="1400"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100" y="2032500"/>
            <a:ext cx="5795515" cy="26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225" y="4666825"/>
            <a:ext cx="3586075" cy="4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worth expending effort on smart </a:t>
            </a:r>
            <a:r>
              <a:rPr lang="en"/>
              <a:t>initialization</a:t>
            </a:r>
            <a:r>
              <a:rPr lang="en"/>
              <a:t>?</a:t>
            </a:r>
            <a:endParaRPr b="1"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426475"/>
            <a:ext cx="54786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 depends.</a:t>
            </a:r>
            <a:endParaRPr sz="1400"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25" y="2073050"/>
            <a:ext cx="5963246" cy="2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overview</a:t>
            </a:r>
            <a:endParaRPr b="1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8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Problems to Be Solved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What Is an Evolutionary Algorithm?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perators</a:t>
            </a: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in EA (mutation,crossover,selection) 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Toy examples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Interesting examples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-"/>
            </a:pPr>
            <a:r>
              <a:rPr lang="en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 - adaptive landscape</a:t>
            </a:r>
            <a:endParaRPr b="1"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EC unlike RL algorithm is like traveling an</a:t>
            </a:r>
            <a:br>
              <a:rPr lang="en" sz="1400"/>
            </a:br>
            <a:r>
              <a:rPr lang="en" sz="1400"/>
              <a:t>Optimization landscape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EC pipeline generates genetic drift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sorta dance around a starting point and hope </a:t>
            </a:r>
            <a:br>
              <a:rPr lang="en" sz="1400"/>
            </a:br>
            <a:r>
              <a:rPr lang="en" sz="1400"/>
              <a:t>for the best</a:t>
            </a:r>
            <a:br>
              <a:rPr lang="en" sz="1400"/>
            </a:br>
            <a:endParaRPr sz="1400"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98" y="994238"/>
            <a:ext cx="3639604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examples</a:t>
            </a:r>
            <a:endParaRPr b="1"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options to choose to go </a:t>
            </a:r>
            <a:r>
              <a:rPr lang="en"/>
              <a:t>through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TSP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 queen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knapsack problem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</a:t>
            </a:r>
            <a:endParaRPr b="1"/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places 8 queens on a chess board such that no queens can check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0" y="1778900"/>
            <a:ext cx="3246301" cy="32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 </a:t>
            </a:r>
            <a:r>
              <a:rPr lang="en"/>
              <a:t>representation</a:t>
            </a:r>
            <a:endParaRPr b="1"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Phenotype: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board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Genotype: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permutation of the numbers 0-7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272" y="1245250"/>
            <a:ext cx="4300726" cy="31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 Fitness evaluation</a:t>
            </a:r>
            <a:endParaRPr b="1"/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Penalty of one queen: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number of queens she can 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Penalty of a configuration: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sum of the penalties of all queens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penalty is to be minimized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 mutation</a:t>
            </a:r>
            <a:endParaRPr b="1"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swapping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Swap values of two randomly chosen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4957"/>
            <a:ext cx="9144000" cy="128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 crossover</a:t>
            </a:r>
            <a:endParaRPr b="1"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point crossover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50" y="1857825"/>
            <a:ext cx="7894474" cy="25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 selection</a:t>
            </a:r>
            <a:endParaRPr b="1"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Parent selection: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Pick 5 parents and take best 2 for crossover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Survival selection: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inserting a new child into the population,choose an existing member to be replaced by: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Sorting the whole population by decreasing fitness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Enumerating this list from high to low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Replacing the first with a fitness lower than the given child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8 queen problem </a:t>
            </a:r>
            <a:r>
              <a:rPr lang="en"/>
              <a:t>implementation</a:t>
            </a:r>
            <a:endParaRPr b="1"/>
          </a:p>
        </p:txBody>
      </p:sp>
      <p:sp>
        <p:nvSpPr>
          <p:cNvPr id="325" name="Google Shape;325;p50"/>
          <p:cNvSpPr txBox="1"/>
          <p:nvPr/>
        </p:nvSpPr>
        <p:spPr>
          <a:xfrm>
            <a:off x="407125" y="1766750"/>
            <a:ext cx="8456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to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https://github.com/ariel-zilber/ec_meetup/blob/main/8_queen.ipynb</a:t>
            </a:r>
            <a:b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TSP  problem</a:t>
            </a:r>
            <a:endParaRPr b="1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</a:t>
            </a:r>
            <a:r>
              <a:rPr lang="en"/>
              <a:t>find the shortest tour which visits each city exactly once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775" y="1937225"/>
            <a:ext cx="2845574" cy="2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</a:t>
            </a:r>
            <a:endParaRPr b="1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8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based systems can be classified into 3 types of settings(based on input,model output):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Black box setting: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input and outputs of the system can be observed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don’t know about the internal structure of the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 box setting: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input and outputs of the system can be observed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internal structure can also be observed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Grey box setting: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middian between white box and black box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75" y="1764098"/>
            <a:ext cx="2758800" cy="10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750" y="2839523"/>
            <a:ext cx="2477826" cy="9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</a:t>
            </a:r>
            <a:r>
              <a:rPr lang="en"/>
              <a:t>TSP  problem</a:t>
            </a:r>
            <a:r>
              <a:rPr lang="en"/>
              <a:t> representation</a:t>
            </a:r>
            <a:endParaRPr b="1"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Phenotype: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actual path of the tour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Genotype: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permutation of city indices</a:t>
            </a:r>
            <a:endParaRPr/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100" y="1363425"/>
            <a:ext cx="2928200" cy="36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</a:t>
            </a:r>
            <a:r>
              <a:rPr lang="en"/>
              <a:t> TSP  problem</a:t>
            </a:r>
            <a:r>
              <a:rPr lang="en"/>
              <a:t> mutation</a:t>
            </a:r>
            <a:endParaRPr b="1"/>
          </a:p>
        </p:txBody>
      </p:sp>
      <p:sp>
        <p:nvSpPr>
          <p:cNvPr id="345" name="Google Shape;345;p53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swapping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Swap values of two randomly chosen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650" y="2024150"/>
            <a:ext cx="5504275" cy="27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TSP  problem Fitness evaluation</a:t>
            </a:r>
            <a:endParaRPr b="1"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length of traveling path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length  is to be minimized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 TSP  problem crossover</a:t>
            </a:r>
            <a:endParaRPr b="1"/>
          </a:p>
        </p:txBody>
      </p:sp>
      <p:sp>
        <p:nvSpPr>
          <p:cNvPr id="358" name="Google Shape;358;p55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Partially Matched Crossover (PMX):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Select Crossover Points: Select two points (start and stop)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Swap Segments Between Parents::The segment between the two crossover points is swapped between the two parents. This creates an intermediate state where the offspring inherit part of the tour from the other parent.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Fix Conflicts: After swapping segments, there may be duplicates or missing cities in the offspring (since the segment exchange might introduce duplicate cities).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25" y="3601924"/>
            <a:ext cx="8315673" cy="12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</a:t>
            </a:r>
            <a:r>
              <a:rPr lang="en"/>
              <a:t>TSP  problem</a:t>
            </a:r>
            <a:r>
              <a:rPr lang="en"/>
              <a:t> selection</a:t>
            </a:r>
            <a:endParaRPr b="1"/>
          </a:p>
        </p:txBody>
      </p:sp>
      <p:sp>
        <p:nvSpPr>
          <p:cNvPr id="365" name="Google Shape;365;p56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Parent selection: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Tournament</a:t>
            </a:r>
            <a:r>
              <a:rPr lang="en"/>
              <a:t> </a:t>
            </a:r>
            <a:r>
              <a:rPr lang="en"/>
              <a:t>selection</a:t>
            </a:r>
            <a:r>
              <a:rPr lang="en"/>
              <a:t> is used: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Steps: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lang="en"/>
              <a:t>random</a:t>
            </a:r>
            <a:r>
              <a:rPr lang="en"/>
              <a:t> number of k </a:t>
            </a:r>
            <a:r>
              <a:rPr lang="en"/>
              <a:t>individuals</a:t>
            </a:r>
            <a:r>
              <a:rPr lang="en"/>
              <a:t> are randomly selected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the k selected the best 2 are selected as parents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Survival selection: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Pure fitness method is used(the least fit are removed)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</a:t>
            </a:r>
            <a:r>
              <a:rPr lang="en"/>
              <a:t>TSP  problem</a:t>
            </a:r>
            <a:r>
              <a:rPr lang="en"/>
              <a:t> </a:t>
            </a:r>
            <a:r>
              <a:rPr lang="en"/>
              <a:t>implementation</a:t>
            </a:r>
            <a:endParaRPr b="1"/>
          </a:p>
        </p:txBody>
      </p:sp>
      <p:sp>
        <p:nvSpPr>
          <p:cNvPr id="371" name="Google Shape;371;p57"/>
          <p:cNvSpPr txBox="1"/>
          <p:nvPr/>
        </p:nvSpPr>
        <p:spPr>
          <a:xfrm>
            <a:off x="407125" y="1766750"/>
            <a:ext cx="8456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to: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https://github.com/ariel-zilber/ec_meetup/blob/main/tsp.ipynb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b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example: The knapsack  problem</a:t>
            </a:r>
            <a:endParaRPr b="1"/>
          </a:p>
        </p:txBody>
      </p:sp>
      <p:sp>
        <p:nvSpPr>
          <p:cNvPr id="377" name="Google Shape;377;p58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</a:t>
            </a:r>
            <a:r>
              <a:rPr lang="en"/>
              <a:t>Given weights and values of n items, put these items in a knapsack of capacity W to get the maximum total value in the knapsack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425" y="2094050"/>
            <a:ext cx="5175926" cy="29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Toy example: </a:t>
            </a:r>
            <a:r>
              <a:rPr lang="en" sz="2500"/>
              <a:t>The knapsack  problem </a:t>
            </a:r>
            <a:r>
              <a:rPr lang="en" sz="2500"/>
              <a:t>representation</a:t>
            </a:r>
            <a:endParaRPr b="1" sz="2500"/>
          </a:p>
        </p:txBody>
      </p:sp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Chromosome Representation: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chromosome represents a solution, i.e.,                                                                                                                             a binary array where each bit represents                                                                                                                                         whether an item is included in the                                                                                                                                             knapsack (1 for included, 0 for not included).</a:t>
            </a:r>
            <a:endParaRPr/>
          </a:p>
        </p:txBody>
      </p:sp>
      <p:pic>
        <p:nvPicPr>
          <p:cNvPr id="385" name="Google Shape;3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750" y="1330400"/>
            <a:ext cx="3717700" cy="3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Toy example: The knapsack  problem mutation</a:t>
            </a:r>
            <a:endParaRPr b="1"/>
          </a:p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swapping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Swap values of two randomly chosen positions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200" y="2896750"/>
            <a:ext cx="6196900" cy="101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Toy example: The knapsack  problem  fitness evaluation</a:t>
            </a:r>
            <a:endParaRPr b="1"/>
          </a:p>
        </p:txBody>
      </p:sp>
      <p:sp>
        <p:nvSpPr>
          <p:cNvPr id="398" name="Google Shape;398;p61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otal value of selected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total weight exceeds the knapsack capacity we set the fitness to 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box setting examples:</a:t>
            </a:r>
            <a:endParaRPr b="1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71319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Test case generation</a:t>
            </a:r>
            <a:br>
              <a:rPr lang="en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Find the best neural network architecture for a given task without                                                  </a:t>
            </a:r>
            <a:br>
              <a:rPr lang="en"/>
            </a:br>
            <a:r>
              <a:rPr lang="en"/>
              <a:t> explicitly knowing how each configuration impacts performance.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Jailbreaking Large </a:t>
            </a:r>
            <a:r>
              <a:rPr lang="en"/>
              <a:t>language</a:t>
            </a:r>
            <a:r>
              <a:rPr lang="en"/>
              <a:t> model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Optimize the shape and dimensions of an antenna to achieve desired signal strength and coverage, where the behavior of electromagnetic waves is complex and not fully modeled.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134" y="3748025"/>
            <a:ext cx="979891" cy="10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537" y="2698875"/>
            <a:ext cx="1537250" cy="8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4137" y="1720424"/>
            <a:ext cx="2012026" cy="8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2648" y="748603"/>
            <a:ext cx="979900" cy="87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44000"/>
              <a:buFont typeface="Arial"/>
              <a:buNone/>
            </a:pPr>
            <a:r>
              <a:rPr lang="en" sz="2500"/>
              <a:t>Toy example: The knapsack  problem  crossover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2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point crossover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775" y="2037450"/>
            <a:ext cx="4892776" cy="2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Toy example: The knapsack  problem  selection</a:t>
            </a:r>
            <a:endParaRPr b="1"/>
          </a:p>
        </p:txBody>
      </p:sp>
      <p:sp>
        <p:nvSpPr>
          <p:cNvPr id="411" name="Google Shape;411;p63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Parent selection: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Tournament selection is used: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Steps: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random number of k individuals are randomly selected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From the k selected the best </a:t>
            </a:r>
            <a:r>
              <a:rPr lang="en"/>
              <a:t>2</a:t>
            </a:r>
            <a:r>
              <a:rPr lang="en"/>
              <a:t> are selected as parents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Toy example: The knapsack  problem  implementation</a:t>
            </a:r>
            <a:endParaRPr b="1"/>
          </a:p>
        </p:txBody>
      </p:sp>
      <p:sp>
        <p:nvSpPr>
          <p:cNvPr id="417" name="Google Shape;417;p64"/>
          <p:cNvSpPr txBox="1"/>
          <p:nvPr/>
        </p:nvSpPr>
        <p:spPr>
          <a:xfrm>
            <a:off x="407125" y="1766750"/>
            <a:ext cx="8456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to: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https://github.com/ariel-zilber/ec_meetup/blob/main/knapsack.ipynb</a:t>
            </a:r>
            <a:b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b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 b="1"/>
          </a:p>
        </p:txBody>
      </p:sp>
      <p:sp>
        <p:nvSpPr>
          <p:cNvPr id="423" name="Google Shape;423;p65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Numerical, Combinatorial Optimisation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Modeling and Identification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 and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Engineering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Mining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case fuzzing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testing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use cases</a:t>
            </a:r>
            <a:endParaRPr b="1"/>
          </a:p>
        </p:txBody>
      </p:sp>
      <p:sp>
        <p:nvSpPr>
          <p:cNvPr id="429" name="Google Shape;429;p66"/>
          <p:cNvSpPr txBox="1"/>
          <p:nvPr>
            <p:ph idx="1" type="body"/>
          </p:nvPr>
        </p:nvSpPr>
        <p:spPr>
          <a:xfrm>
            <a:off x="311700" y="1152475"/>
            <a:ext cx="79776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options to choose to go through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American Fuzzy Lop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GPTFUZZER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Sponge examples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use case:  American Fuzzy Lop</a:t>
            </a:r>
            <a:endParaRPr b="1"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tool by google created in 2013 for </a:t>
            </a:r>
            <a:br>
              <a:rPr lang="en"/>
            </a:br>
            <a:r>
              <a:rPr lang="en"/>
              <a:t>test cases fuzzing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Its used to test new branches in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Individuals are inputs for the program under</a:t>
            </a:r>
            <a:br>
              <a:rPr lang="en"/>
            </a:br>
            <a:r>
              <a:rPr lang="en"/>
              <a:t>test </a:t>
            </a:r>
            <a:endParaRPr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425" y="1475725"/>
            <a:ext cx="3823574" cy="19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425" y="1123417"/>
            <a:ext cx="3823574" cy="352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Algorithm step 1 Initialization </a:t>
            </a:r>
            <a:endParaRPr b="1"/>
          </a:p>
        </p:txBody>
      </p:sp>
      <p:sp>
        <p:nvSpPr>
          <p:cNvPr id="443" name="Google Shape;443;p68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initialize a seed corpus   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insert each seed input s ∈ S into 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use initially use inputs from an preexisting test case seed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compile the target program under test P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add instrumentation to capture code coverage.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capture things like new paths </a:t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14374"/>
            <a:ext cx="8723450" cy="159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Algorithm step 1 Initialization </a:t>
            </a:r>
            <a:endParaRPr b="1"/>
          </a:p>
        </p:txBody>
      </p:sp>
      <p:sp>
        <p:nvSpPr>
          <p:cNvPr id="450" name="Google Shape;450;p69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or each input q ∈ Q, calculate an initial score</a:t>
            </a:r>
            <a:r>
              <a:rPr lang="en"/>
              <a:t>(fitness) </a:t>
            </a:r>
            <a:r>
              <a:rPr lang="en"/>
              <a:t>based 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Coverage gain (unique path coverage by 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Execution time (faster inputs preferred)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Stability (consistent outputs given the same input)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7801"/>
            <a:ext cx="9144002" cy="1695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Algorithm step 2 </a:t>
            </a:r>
            <a:endParaRPr b="1"/>
          </a:p>
        </p:txBody>
      </p:sp>
      <p:sp>
        <p:nvSpPr>
          <p:cNvPr id="457" name="Google Shape;457;p70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select input based on its score into a working set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then </a:t>
            </a:r>
            <a:r>
              <a:rPr lang="en"/>
              <a:t>Perform trimming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trim the test case to the smallest size that doesn't alter the measured behavior of the program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Algorithm step 3 </a:t>
            </a:r>
            <a:endParaRPr b="1"/>
          </a:p>
        </p:txBody>
      </p:sp>
      <p:sp>
        <p:nvSpPr>
          <p:cNvPr id="463" name="Google Shape;463;p71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Generate a set of mutated inputs M = {m1, m2, . . . , mk} from q using: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mutation: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Walking bit flips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Walking byte flips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Simple arithmetics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Attempts to set "interesting" bytes, words, or dwords (both endians),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Block deletion,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 Block duplication via overwrite or insertion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crossover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Testcase splicing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box setting examples:</a:t>
            </a:r>
            <a:endParaRPr b="1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71319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Training deep learning model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 Creating an algorithm for finding best network route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Design or analyze electrical circuits where all                                                                components (resistors, capacitors, transistors) and their interactions are known.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125" y="787375"/>
            <a:ext cx="1607625" cy="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566" y="1888692"/>
            <a:ext cx="1286959" cy="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107" y="3394325"/>
            <a:ext cx="1867654" cy="129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Algorithm step 4 </a:t>
            </a:r>
            <a:endParaRPr b="1"/>
          </a:p>
        </p:txBody>
      </p:sp>
      <p:sp>
        <p:nvSpPr>
          <p:cNvPr id="469" name="Google Shape;469;p72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execute each mutated input mi on the target program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P crashed or a new path is discovered we save the input to Q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30441"/>
            <a:ext cx="8832299" cy="164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Algorithm step 5 </a:t>
            </a:r>
            <a:endParaRPr b="1"/>
          </a:p>
        </p:txBody>
      </p:sp>
      <p:sp>
        <p:nvSpPr>
          <p:cNvPr id="476" name="Google Shape;476;p73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ran </a:t>
            </a:r>
            <a:r>
              <a:rPr lang="en"/>
              <a:t>enough</a:t>
            </a:r>
            <a:r>
              <a:rPr lang="en"/>
              <a:t> steps we terminate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Else repeat from step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Fuzzy Lop source code</a:t>
            </a:r>
            <a:endParaRPr b="1"/>
          </a:p>
        </p:txBody>
      </p:sp>
      <p:sp>
        <p:nvSpPr>
          <p:cNvPr id="482" name="Google Shape;482;p74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https://github.com/google/AFL/tree/master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use case: LLM jailbreak discovery</a:t>
            </a:r>
            <a:endParaRPr b="1"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2023 a paper named “GPTFUZZER: Red Teaming Large Language Models with Auto-Generated Jailbreak Prompts” was released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paper has used evolutionary computation type method to discover jailbreak prompts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250" y="2619750"/>
            <a:ext cx="3787849" cy="21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GPTFUZZER: Main flow</a:t>
            </a:r>
            <a:endParaRPr b="1"/>
          </a:p>
        </p:txBody>
      </p:sp>
      <p:sp>
        <p:nvSpPr>
          <p:cNvPr id="495" name="Google Shape;495;p76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2023 a paper named “GPTFUZZER: Red Teaming Large Language Models with Auto-Generated Jailbreak Prompts” was released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paper has used evolutionary computation type method to discover jailbreak prompts</a:t>
            </a:r>
            <a:endParaRPr/>
          </a:p>
        </p:txBody>
      </p:sp>
      <p:pic>
        <p:nvPicPr>
          <p:cNvPr id="496" name="Google Shape;4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775" y="2571750"/>
            <a:ext cx="3787849" cy="21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38" y="1152475"/>
            <a:ext cx="8168731" cy="36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GPTFUZZER: Steps</a:t>
            </a:r>
            <a:endParaRPr b="1"/>
          </a:p>
        </p:txBody>
      </p:sp>
      <p:pic>
        <p:nvPicPr>
          <p:cNvPr id="503" name="Google Shape;5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325" y="1183200"/>
            <a:ext cx="4539176" cy="36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GPTFUZZER mutator operators</a:t>
            </a:r>
            <a:endParaRPr b="1"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mutation operators used are templates </a:t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300" y="1316100"/>
            <a:ext cx="4053351" cy="36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GPTFUZZER mutator operators</a:t>
            </a:r>
            <a:endParaRPr b="1"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crossover operators used are templates </a:t>
            </a: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 rotWithShape="1">
          <a:blip r:embed="rId3">
            <a:alphaModFix/>
          </a:blip>
          <a:srcRect b="4598" l="1459" r="2534" t="0"/>
          <a:stretch/>
        </p:blipFill>
        <p:spPr>
          <a:xfrm>
            <a:off x="5868475" y="928375"/>
            <a:ext cx="2556199" cy="23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 rotWithShape="1">
          <a:blip r:embed="rId4">
            <a:alphaModFix/>
          </a:blip>
          <a:srcRect b="0" l="0" r="0" t="3873"/>
          <a:stretch/>
        </p:blipFill>
        <p:spPr>
          <a:xfrm>
            <a:off x="5872225" y="3219600"/>
            <a:ext cx="2548700" cy="6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GPTFUZZER </a:t>
            </a:r>
            <a:r>
              <a:rPr lang="en"/>
              <a:t>judgment</a:t>
            </a:r>
            <a:r>
              <a:rPr lang="en"/>
              <a:t> model</a:t>
            </a:r>
            <a:endParaRPr b="1"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152475"/>
            <a:ext cx="799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simple keyword based </a:t>
            </a:r>
            <a:r>
              <a:rPr lang="en"/>
              <a:t>classifier</a:t>
            </a:r>
            <a:r>
              <a:rPr lang="en"/>
              <a:t> that </a:t>
            </a:r>
            <a:r>
              <a:rPr lang="en"/>
              <a:t>evaluates</a:t>
            </a:r>
            <a:r>
              <a:rPr lang="en"/>
              <a:t> the responses from the LLM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examples: “I’m sorry”, “Sorry, I am sorry”, “I apologize”,“I’m really sorry”, “I am really sorry”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“As an”, “As an AI”, “I’m an”, “I’m just”, “As a language model”, “As an Assistant”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a ml </a:t>
            </a:r>
            <a:r>
              <a:rPr lang="en"/>
              <a:t>classifier</a:t>
            </a:r>
            <a:r>
              <a:rPr lang="en"/>
              <a:t>( transformer) that classifies complinace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GPTFUZZER: results</a:t>
            </a:r>
            <a:endParaRPr b="1"/>
          </a:p>
        </p:txBody>
      </p:sp>
      <p:pic>
        <p:nvPicPr>
          <p:cNvPr id="530" name="Google Shape;5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50" y="1383701"/>
            <a:ext cx="8078851" cy="326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Grey box setting examples:</a:t>
            </a:r>
            <a:endParaRPr b="1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71319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the security of a system where some internal                                                            information   (e.g., network architecture) is available,                                                                                                  but full access (e.g., source code) is not granted.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a machine learning </a:t>
            </a:r>
            <a:r>
              <a:rPr lang="en"/>
              <a:t>algorithm</a:t>
            </a:r>
            <a:r>
              <a:rPr lang="en"/>
              <a:t> the reacts to response from LLM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575" y="822475"/>
            <a:ext cx="2074400" cy="18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GPTFUZZER: Source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2"/>
          <p:cNvSpPr txBox="1"/>
          <p:nvPr/>
        </p:nvSpPr>
        <p:spPr>
          <a:xfrm>
            <a:off x="407125" y="1766750"/>
            <a:ext cx="8456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to: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https://github.com/sherdencooper/gptfuzz</a:t>
            </a:r>
            <a:b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use case: Sponge </a:t>
            </a:r>
            <a:r>
              <a:rPr lang="en"/>
              <a:t>examples</a:t>
            </a:r>
            <a:r>
              <a:rPr lang="en"/>
              <a:t> </a:t>
            </a:r>
            <a:endParaRPr b="1"/>
          </a:p>
        </p:txBody>
      </p:sp>
      <p:sp>
        <p:nvSpPr>
          <p:cNvPr id="542" name="Google Shape;542;p83"/>
          <p:cNvSpPr txBox="1"/>
          <p:nvPr>
            <p:ph idx="1" type="body"/>
          </p:nvPr>
        </p:nvSpPr>
        <p:spPr>
          <a:xfrm>
            <a:off x="311700" y="1152475"/>
            <a:ext cx="52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2021 a paper named “</a:t>
            </a:r>
            <a:r>
              <a:rPr lang="en" sz="1600"/>
              <a:t>SPONGE EXAMPLES: ENERGY-LATENCY ATTACKS ON NEURAL NETWORKS</a:t>
            </a:r>
            <a:r>
              <a:rPr lang="en" sz="1600"/>
              <a:t>” was released  describing a method to perform ddos on neural networks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paper has used genetic algorithms to attack something called the energy gap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energy gap describes the amount of energy consumed by one inference pass (i.e. a forward pass in a neural network) depends primarily on: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overall number of arithmetic operations required to process the inputs;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number of memory accesses e.g. to the GPU DRAM.</a:t>
            </a:r>
            <a:endParaRPr sz="1600"/>
          </a:p>
        </p:txBody>
      </p:sp>
      <p:pic>
        <p:nvPicPr>
          <p:cNvPr id="543" name="Google Shape;54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72" y="1362250"/>
            <a:ext cx="3451100" cy="29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Sponge examples  main flow</a:t>
            </a:r>
            <a:endParaRPr b="1"/>
          </a:p>
        </p:txBody>
      </p:sp>
      <p:sp>
        <p:nvSpPr>
          <p:cNvPr id="549" name="Google Shape;549;p84"/>
          <p:cNvSpPr txBox="1"/>
          <p:nvPr>
            <p:ph idx="1" type="body"/>
          </p:nvPr>
        </p:nvSpPr>
        <p:spPr>
          <a:xfrm>
            <a:off x="311700" y="1152475"/>
            <a:ext cx="52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Individuals</a:t>
            </a:r>
            <a:r>
              <a:rPr lang="en" sz="1600"/>
              <a:t>: texts inputs to a NN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Mutation: random mutation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Crossover: 1 point crossover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Fitness function: custom evaluation of </a:t>
            </a:r>
            <a:br>
              <a:rPr lang="en" sz="1600"/>
            </a:br>
            <a:r>
              <a:rPr lang="en" sz="1600"/>
              <a:t>Energy</a:t>
            </a:r>
            <a:r>
              <a:rPr lang="en" sz="1600"/>
              <a:t> used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Selection: fitness based</a:t>
            </a:r>
            <a:endParaRPr sz="1600"/>
          </a:p>
        </p:txBody>
      </p:sp>
      <p:pic>
        <p:nvPicPr>
          <p:cNvPr id="550" name="Google Shape;5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575" y="1314524"/>
            <a:ext cx="4626724" cy="353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Sponge examples  results</a:t>
            </a:r>
            <a:endParaRPr b="1"/>
          </a:p>
        </p:txBody>
      </p:sp>
      <p:sp>
        <p:nvSpPr>
          <p:cNvPr id="556" name="Google Shape;556;p85"/>
          <p:cNvSpPr txBox="1"/>
          <p:nvPr>
            <p:ph idx="1" type="body"/>
          </p:nvPr>
        </p:nvSpPr>
        <p:spPr>
          <a:xfrm>
            <a:off x="311700" y="1152475"/>
            <a:ext cx="52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pic>
        <p:nvPicPr>
          <p:cNvPr id="557" name="Google Shape;55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00" y="1263500"/>
            <a:ext cx="8681623" cy="255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Sponge examples  results</a:t>
            </a:r>
            <a:endParaRPr b="1"/>
          </a:p>
        </p:txBody>
      </p:sp>
      <p:sp>
        <p:nvSpPr>
          <p:cNvPr id="563" name="Google Shape;563;p86"/>
          <p:cNvSpPr txBox="1"/>
          <p:nvPr>
            <p:ph idx="1" type="body"/>
          </p:nvPr>
        </p:nvSpPr>
        <p:spPr>
          <a:xfrm>
            <a:off x="311700" y="1152475"/>
            <a:ext cx="52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pic>
        <p:nvPicPr>
          <p:cNvPr id="564" name="Google Shape;56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5" y="1204775"/>
            <a:ext cx="8405676" cy="33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Sponge examples: Source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87"/>
          <p:cNvSpPr txBox="1"/>
          <p:nvPr/>
        </p:nvSpPr>
        <p:spPr>
          <a:xfrm>
            <a:off x="407125" y="1766750"/>
            <a:ext cx="84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to: </a:t>
            </a:r>
            <a:r>
              <a:rPr lang="en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https://github.com/iliaishacked/sponge_examples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 b="1"/>
          </a:p>
        </p:txBody>
      </p:sp>
      <p:graphicFrame>
        <p:nvGraphicFramePr>
          <p:cNvPr id="576" name="Google Shape;576;p88"/>
          <p:cNvGraphicFramePr/>
          <p:nvPr/>
        </p:nvGraphicFramePr>
        <p:xfrm>
          <a:off x="700469" y="13391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{BB55BB60-CAFF-4223-B0A6-0C768340B227}</a:tableStyleId>
              </a:tblPr>
              <a:tblGrid>
                <a:gridCol w="337200"/>
                <a:gridCol w="3235700"/>
                <a:gridCol w="4444850"/>
              </a:tblGrid>
              <a:tr h="9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ID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link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Detail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" sz="800"/>
                        <a:t>1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https://warin.ca/ressources/books/2015_Book_IntroductionToEvolutionaryComp.pdf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Best  book on evolutionary algorithms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https://arxiv.org/abs/2309.10253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Gpt fuzzer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https://github.com/ariel-zilber/ec_meetup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Evolutionary</a:t>
                      </a:r>
                      <a:r>
                        <a:rPr lang="en" sz="800"/>
                        <a:t> computation 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https://www.cognition.ai/blog/introducing-devin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DeviN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https://github.com/google/AFL/tree/master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american fuzzy lop 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https://arxiv.org/pdf/2006.03463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Sponge examples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papers related to sponge attack</a:t>
            </a:r>
            <a:endParaRPr b="1"/>
          </a:p>
        </p:txBody>
      </p:sp>
      <p:graphicFrame>
        <p:nvGraphicFramePr>
          <p:cNvPr id="582" name="Google Shape;582;p89"/>
          <p:cNvGraphicFramePr/>
          <p:nvPr/>
        </p:nvGraphicFramePr>
        <p:xfrm>
          <a:off x="700469" y="13391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{BB55BB60-CAFF-4223-B0A6-0C768340B227}</a:tableStyleId>
              </a:tblPr>
              <a:tblGrid>
                <a:gridCol w="337200"/>
                <a:gridCol w="3235700"/>
                <a:gridCol w="4444850"/>
              </a:tblGrid>
              <a:tr h="9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ID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link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Detail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alibri"/>
                        <a:buNone/>
                      </a:pPr>
                      <a:r>
                        <a:rPr lang="en" sz="800"/>
                        <a:t>1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https://synthical.com/article/fe1d8f7c-07ef-48d6-872d-27448c407d85</a:t>
                      </a:r>
                      <a:endParaRPr sz="8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Paper - The SpongeNet Attack: Sponge Weight Poisoning of Deep Neural Networks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https://arxiv.org/pdf/2203.08147.pdf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Paper- Energy-Latency Attacks via Sponge Poisoning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 https://dl.acm.org/doi/abs/10.1145/3572864.3581586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Sponge ML Model Attacks of Mobile Apps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https://openaccess.thecvf.com/content/WACV2023/papers/Shapira_Phantom_Sponges_Exploiting_Non-Maximum_Suppression_To_Attack_Deep_Object_Detectors_WACV_2023_paper.pdf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Shantom Sponges: Exploiting Non-Maximum Suppression to Attack Deep Object Detectors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https://arxiv.org/abs/2401.11170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INDUCING HIGH ENERGY-LATENCY OF LARGE VISION-LANGUAGE MODELS WITH Verbose IMAGES</a:t>
                      </a:r>
                      <a:endParaRPr sz="800"/>
                    </a:p>
                  </a:txBody>
                  <a:tcPr marT="34300" marB="34300" marR="68600" marL="68600">
                    <a:lnL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B9BD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</a:t>
            </a:r>
            <a:endParaRPr b="1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4879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of problem where: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 model is known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desired output  is known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task   is to find the input(s) leading to this output</a:t>
            </a:r>
            <a:br>
              <a:rPr lang="en"/>
            </a:b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121" y="1303807"/>
            <a:ext cx="3431450" cy="108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</a:t>
            </a:r>
            <a:endParaRPr b="1"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48792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 of problem where: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 model is known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desired output  is known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task   is to find the a model that matches the inputs and outputs correctly.</a:t>
            </a:r>
            <a:br>
              <a:rPr lang="en"/>
            </a:b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650" y="1334975"/>
            <a:ext cx="3637700" cy="11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